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4" r:id="rId4"/>
    <p:sldId id="293" r:id="rId5"/>
    <p:sldId id="295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304" r:id="rId14"/>
    <p:sldId id="331" r:id="rId15"/>
    <p:sldId id="307" r:id="rId16"/>
    <p:sldId id="332" r:id="rId17"/>
    <p:sldId id="308" r:id="rId18"/>
    <p:sldId id="333" r:id="rId19"/>
    <p:sldId id="318" r:id="rId20"/>
    <p:sldId id="324" r:id="rId21"/>
    <p:sldId id="325" r:id="rId22"/>
    <p:sldId id="326" r:id="rId23"/>
    <p:sldId id="327" r:id="rId24"/>
    <p:sldId id="3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3"/>
            <p14:sldId id="295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304"/>
            <p14:sldId id="331"/>
            <p14:sldId id="307"/>
            <p14:sldId id="332"/>
            <p14:sldId id="308"/>
            <p14:sldId id="333"/>
          </p14:sldIdLst>
        </p14:section>
        <p14:section name="Variant Discovery" id="{0357A181-0B9D-B14C-84E3-674F23070EC5}">
          <p14:sldIdLst>
            <p14:sldId id="318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s://www.biostar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Whole Exome Sequencing</a:t>
            </a:r>
            <a:br>
              <a:rPr lang="tr-TR" b="1" dirty="0"/>
            </a:br>
            <a:r>
              <a:rPr lang="tr-TR" b="1" dirty="0" err="1"/>
              <a:t>Processing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3602038"/>
            <a:ext cx="9144000" cy="1655762"/>
          </a:xfrm>
        </p:spPr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F14EAE-C78B-4CE8-27E8-B94177F3E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7802640" y="5466943"/>
            <a:ext cx="4389360" cy="1391057"/>
          </a:xfrm>
          <a:prstGeom prst="rect">
            <a:avLst/>
          </a:prstGeom>
        </p:spPr>
      </p:pic>
      <p:pic>
        <p:nvPicPr>
          <p:cNvPr id="1026" name="Picture 2" descr="EJP RD – European Joint Programme on Rare Diseases">
            <a:extLst>
              <a:ext uri="{FF2B5EF4-FFF2-40B4-BE49-F238E27FC236}">
                <a16:creationId xmlns:a16="http://schemas.microsoft.com/office/drawing/2014/main" id="{188FAC9A-EEED-B434-017D-B1270BAC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217"/>
            <a:ext cx="4780764" cy="10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698176C6-206F-2745-5665-20460B5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D0FA4DF-FE52-E958-AB08-EA35B3691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r>
              <a:rPr lang="en-US" sz="2400" dirty="0"/>
              <a:t>Produces SAM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60193-8423-F0E8-05C1-6AC65FBC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392424"/>
            <a:ext cx="6019800" cy="3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D7089CB-EFB1-0B3E-AC52-02BD3113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3A13A9E-D367-77F7-F755-8B7381517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CD5CA5D5-ED8E-69D1-090E-628A0C0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CE1AE02-A3A3-CE74-478B-E50780B6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EC49534F-A83E-5065-B85B-43C0ACD9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36999CA-79CB-3313-6105-8C8493A5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7CEC59-C8FD-80DB-0DED-293EA7C4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F9C099-1535-2B4A-65C6-396294E4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896" y="1825625"/>
            <a:ext cx="5327904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dirty="0"/>
              <a:t> maps to forward strand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Red</a:t>
            </a:r>
            <a:r>
              <a:rPr lang="en-US" dirty="0"/>
              <a:t> maps to reverse strand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  <a:r>
              <a:rPr lang="en-US" dirty="0"/>
              <a:t> bases are clipped</a:t>
            </a:r>
          </a:p>
          <a:p>
            <a:r>
              <a:rPr lang="en-US" dirty="0"/>
              <a:t>Underlined is the expected 5’ start of the</a:t>
            </a:r>
            <a:r>
              <a:rPr lang="tr-TR" dirty="0"/>
              <a:t> </a:t>
            </a:r>
            <a:r>
              <a:rPr lang="en-US" dirty="0"/>
              <a:t>read, given the mapping</a:t>
            </a:r>
          </a:p>
          <a:p>
            <a:r>
              <a:rPr lang="en-US" dirty="0"/>
              <a:t>What are the duplicate sets?</a:t>
            </a:r>
            <a:endParaRPr lang="tr-TR" dirty="0"/>
          </a:p>
          <a:p>
            <a:pPr lvl="1"/>
            <a:r>
              <a:rPr lang="en-US" dirty="0"/>
              <a:t>r1, r3, r5, r6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1)</a:t>
            </a:r>
          </a:p>
          <a:p>
            <a:pPr lvl="1"/>
            <a:r>
              <a:rPr lang="en-US" dirty="0"/>
              <a:t>r2, r4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7)</a:t>
            </a:r>
          </a:p>
          <a:p>
            <a:pPr lvl="1"/>
            <a:r>
              <a:rPr lang="en-US" dirty="0"/>
              <a:t>r7 (starts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3)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4674172-F0C7-DB81-56A2-52D31BC3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4" y="1985629"/>
            <a:ext cx="4839119" cy="4031329"/>
          </a:xfrm>
          <a:prstGeom prst="rect">
            <a:avLst/>
          </a:prstGeom>
        </p:spPr>
      </p:pic>
      <p:pic>
        <p:nvPicPr>
          <p:cNvPr id="8" name="Picture 2" descr="EJP RD – European Joint Programme on Rare Diseases">
            <a:extLst>
              <a:ext uri="{FF2B5EF4-FFF2-40B4-BE49-F238E27FC236}">
                <a16:creationId xmlns:a16="http://schemas.microsoft.com/office/drawing/2014/main" id="{135532AA-AF98-4CA7-8E87-E4CA13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0183BA8-2DA9-5C1A-1B3E-6F7DFFB05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911" y="2322576"/>
            <a:ext cx="11164177" cy="32829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A5F54E9B-DE15-1BAC-DB17-B1D5F0E6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AC611E0-EF08-E719-A901-FE4B6F578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3457E6-C667-AD35-FDEF-E6A1FE11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DE1033-46FC-BF93-1917-27B8A603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982" y="2240279"/>
            <a:ext cx="4481818" cy="3936683"/>
          </a:xfrm>
        </p:spPr>
        <p:txBody>
          <a:bodyPr>
            <a:normAutofit/>
          </a:bodyPr>
          <a:lstStyle/>
          <a:p>
            <a:r>
              <a:rPr lang="en-US" sz="2400" dirty="0"/>
              <a:t>Duplicate status is indicated</a:t>
            </a:r>
            <a:r>
              <a:rPr lang="tr-TR" sz="2400" dirty="0"/>
              <a:t> </a:t>
            </a:r>
            <a:r>
              <a:rPr lang="en-US" sz="2400" dirty="0"/>
              <a:t>in SAM flag</a:t>
            </a:r>
          </a:p>
          <a:p>
            <a:r>
              <a:rPr lang="en-US" sz="2400" dirty="0"/>
              <a:t>Duplicates are </a:t>
            </a:r>
            <a:r>
              <a:rPr lang="en-US" sz="2400" b="1" dirty="0"/>
              <a:t>not removed</a:t>
            </a:r>
            <a:r>
              <a:rPr lang="en-US" sz="2400" dirty="0"/>
              <a:t>,</a:t>
            </a:r>
            <a:r>
              <a:rPr lang="tr-TR" sz="2400" dirty="0"/>
              <a:t> </a:t>
            </a:r>
            <a:r>
              <a:rPr lang="en-US" sz="2400" dirty="0"/>
              <a:t>just tagged (unless you</a:t>
            </a:r>
            <a:r>
              <a:rPr lang="tr-TR" sz="2400" dirty="0"/>
              <a:t> </a:t>
            </a:r>
            <a:r>
              <a:rPr lang="en-US" sz="2400" dirty="0"/>
              <a:t>request removal)</a:t>
            </a:r>
          </a:p>
          <a:p>
            <a:r>
              <a:rPr lang="en-US" sz="2400" dirty="0"/>
              <a:t>Downstream tools can read</a:t>
            </a:r>
            <a:r>
              <a:rPr lang="tr-TR" sz="2400" dirty="0"/>
              <a:t> </a:t>
            </a:r>
            <a:r>
              <a:rPr lang="en-US" sz="2400" dirty="0"/>
              <a:t>the tag and choose to ignore</a:t>
            </a:r>
            <a:r>
              <a:rPr lang="tr-TR" sz="2400" dirty="0"/>
              <a:t> </a:t>
            </a:r>
            <a:r>
              <a:rPr lang="en-US" sz="2400" dirty="0"/>
              <a:t>those reads</a:t>
            </a:r>
          </a:p>
          <a:p>
            <a:r>
              <a:rPr lang="en-US" sz="2400" dirty="0"/>
              <a:t>Most GATK tools ignore</a:t>
            </a:r>
            <a:r>
              <a:rPr lang="tr-TR" sz="2400" dirty="0"/>
              <a:t> </a:t>
            </a:r>
            <a:r>
              <a:rPr lang="en-US" sz="2400" dirty="0"/>
              <a:t>duplicates by default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9C8624-E0FB-E2B0-2856-0D109A96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0" y="1715096"/>
            <a:ext cx="6142252" cy="4572396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095CA8A7-947A-C5EE-9CA9-F5B11869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304D552-C043-6DAC-374E-9E9E6EC4C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  <a:endParaRPr lang="tr-TR" sz="2400" b="1" dirty="0"/>
          </a:p>
          <a:p>
            <a:pPr lvl="1"/>
            <a:r>
              <a:rPr lang="tr-TR" sz="2000" dirty="0"/>
              <a:t>P</a:t>
            </a:r>
            <a:r>
              <a:rPr lang="en-US" sz="2000" dirty="0" err="1"/>
              <a:t>hysics</a:t>
            </a:r>
            <a:r>
              <a:rPr lang="en-US" sz="2000" dirty="0"/>
              <a:t> or the chemistry of how the sequencing reaction works, </a:t>
            </a:r>
            <a:endParaRPr lang="tr-TR" sz="2000" dirty="0"/>
          </a:p>
          <a:p>
            <a:pPr lvl="1"/>
            <a:r>
              <a:rPr lang="tr-TR" sz="2000" dirty="0"/>
              <a:t>M</a:t>
            </a:r>
            <a:r>
              <a:rPr lang="en-US" sz="2000" dirty="0" err="1"/>
              <a:t>anufacturing</a:t>
            </a:r>
            <a:r>
              <a:rPr lang="en-US" sz="2000" dirty="0"/>
              <a:t> flaws in the equipment</a:t>
            </a:r>
            <a:endParaRPr lang="en-US" sz="2400" b="1" dirty="0"/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  <a:endParaRPr lang="tr-TR" sz="2400" b="1" dirty="0"/>
          </a:p>
          <a:p>
            <a:endParaRPr lang="tr-TR" sz="2400" b="1" dirty="0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7BD6081-08C0-B250-EC93-C08BBFF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4572324-D949-0AC1-D150-5A688EAD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A3A67F-21D0-3563-9A52-8020E34A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8E8F18-64C2-2843-CE51-9F1766E8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514" y="1825625"/>
            <a:ext cx="5096286" cy="4351338"/>
          </a:xfrm>
        </p:spPr>
        <p:txBody>
          <a:bodyPr>
            <a:normAutofit/>
          </a:bodyPr>
          <a:lstStyle/>
          <a:p>
            <a:r>
              <a:rPr lang="en-US" dirty="0"/>
              <a:t>Any sequence mismatch = </a:t>
            </a:r>
            <a:r>
              <a:rPr lang="en-US" b="1" dirty="0"/>
              <a:t>error </a:t>
            </a:r>
            <a:r>
              <a:rPr lang="en-US" b="1" i="1" dirty="0"/>
              <a:t>except known variants!</a:t>
            </a:r>
          </a:p>
          <a:p>
            <a:r>
              <a:rPr lang="en-US" dirty="0"/>
              <a:t>Keep track of number of observations and number of errors</a:t>
            </a:r>
            <a:r>
              <a:rPr lang="tr-TR" dirty="0"/>
              <a:t> </a:t>
            </a:r>
            <a:r>
              <a:rPr lang="en-US" dirty="0"/>
              <a:t>as a function of various error covariates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sz="2000" dirty="0"/>
              <a:t>(</a:t>
            </a:r>
            <a:r>
              <a:rPr lang="en-US" sz="2000" dirty="0"/>
              <a:t>lane, original quality score, machine cycle, and sequencing context)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C91B8E5-976B-BE41-8CCD-3EC145B5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9" y="1690688"/>
            <a:ext cx="6014404" cy="4177707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FFDCFD78-54F7-7DAC-EFC6-BFFD6EF9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FBB9730-C7CF-0527-A914-237E85F8B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12D055C5-A77C-A0C8-DB5B-46EC84B0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9F59F74-BE4A-DC21-FFEC-7D582513C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4319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98D328C-D471-7505-25EC-8BC0F6FF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69FA805-83FB-AF19-99D3-757F878C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A3D81726-D3C7-6E07-AFC3-95AA9E62E22A}"/>
              </a:ext>
            </a:extLst>
          </p:cNvPr>
          <p:cNvSpPr/>
          <p:nvPr/>
        </p:nvSpPr>
        <p:spPr>
          <a:xfrm>
            <a:off x="5148072" y="2616848"/>
            <a:ext cx="6748272" cy="213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1D28D0-A377-4958-4EE5-11EBF27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HaplotypeCaller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C42CB0-5195-05D5-D33F-3F4E6BDE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4B475-2CDF-F31C-A60B-BF67199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93" y="1397579"/>
            <a:ext cx="8165413" cy="5033658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A72AF634-B507-8ECB-76E0-040592BE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EB04517-A636-F829-2135-46134AE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6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4C46E-BAF1-0AD7-76E0-BC57E5B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Identify</a:t>
            </a:r>
            <a:r>
              <a:rPr lang="tr-TR" b="1" dirty="0"/>
              <a:t> </a:t>
            </a:r>
            <a:r>
              <a:rPr lang="tr-TR" b="1" dirty="0" err="1"/>
              <a:t>ActiveRegions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DAE63-5E65-C117-9A10-1912400B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6" y="2962655"/>
            <a:ext cx="5830824" cy="3214307"/>
          </a:xfrm>
        </p:spPr>
        <p:txBody>
          <a:bodyPr/>
          <a:lstStyle/>
          <a:p>
            <a:r>
              <a:rPr lang="en-US" dirty="0"/>
              <a:t>Sliding window along the reference</a:t>
            </a:r>
          </a:p>
          <a:p>
            <a:r>
              <a:rPr lang="en-US" dirty="0"/>
              <a:t>Count mismatches, indels and </a:t>
            </a:r>
            <a:r>
              <a:rPr lang="en-US" dirty="0" err="1"/>
              <a:t>softclips</a:t>
            </a:r>
            <a:endParaRPr lang="en-US" dirty="0"/>
          </a:p>
          <a:p>
            <a:r>
              <a:rPr lang="en-US" dirty="0"/>
              <a:t>Measure of entropy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AC8BEC-9E02-9D89-E246-88113DDE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2" y="1785186"/>
            <a:ext cx="3730082" cy="4432215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C5E93831-B034-C889-BA70-8D776D6E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96112EF-F052-0ECE-68E5-ACB21D0EB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2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CB6E8-6846-27C3-DBF3-269708DB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Assemble</a:t>
            </a:r>
            <a:r>
              <a:rPr lang="tr-TR" b="1" dirty="0"/>
              <a:t> </a:t>
            </a:r>
            <a:r>
              <a:rPr lang="tr-TR" b="1" dirty="0" err="1"/>
              <a:t>plausible</a:t>
            </a:r>
            <a:r>
              <a:rPr lang="tr-TR" b="1" dirty="0"/>
              <a:t> </a:t>
            </a:r>
            <a:r>
              <a:rPr lang="tr-TR" b="1" dirty="0" err="1"/>
              <a:t>haplotypes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4E6A8A-4DA6-3466-A3B2-78FCE22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668" y="2496183"/>
            <a:ext cx="5073131" cy="3680779"/>
          </a:xfrm>
        </p:spPr>
        <p:txBody>
          <a:bodyPr/>
          <a:lstStyle/>
          <a:p>
            <a:r>
              <a:rPr lang="en-US" dirty="0"/>
              <a:t>Local assembly of reads via</a:t>
            </a:r>
            <a:r>
              <a:rPr lang="tr-TR" dirty="0"/>
              <a:t> </a:t>
            </a:r>
            <a:r>
              <a:rPr lang="en-US" dirty="0"/>
              <a:t>graph assembly</a:t>
            </a:r>
          </a:p>
          <a:p>
            <a:r>
              <a:rPr lang="en-US" dirty="0"/>
              <a:t>Traverse graph to collect</a:t>
            </a:r>
            <a:r>
              <a:rPr lang="tr-TR" dirty="0"/>
              <a:t> </a:t>
            </a:r>
            <a:r>
              <a:rPr lang="en-US" dirty="0"/>
              <a:t>most likely haplotypes</a:t>
            </a:r>
          </a:p>
          <a:p>
            <a:r>
              <a:rPr lang="en-US" dirty="0"/>
              <a:t>Align haplotypes back to</a:t>
            </a:r>
            <a:r>
              <a:rPr lang="tr-TR" dirty="0"/>
              <a:t> </a:t>
            </a:r>
            <a:r>
              <a:rPr lang="en-US" dirty="0"/>
              <a:t>reference using Smith-Waterman</a:t>
            </a:r>
            <a:r>
              <a:rPr lang="tr-TR" dirty="0"/>
              <a:t> </a:t>
            </a:r>
            <a:r>
              <a:rPr lang="en-US" dirty="0"/>
              <a:t>to identify variants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CACAF3-C1E2-2BA8-AACF-06A6F80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160904"/>
            <a:ext cx="6111770" cy="3680779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EF45E55-EC60-4051-67F4-FA174362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75C47E-6452-74F9-D251-F21D0B661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16BAF-D8D8-DB72-8D07-94826B5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err="1"/>
              <a:t>Example</a:t>
            </a:r>
            <a:r>
              <a:rPr lang="tr-TR" sz="4000" b="1" dirty="0"/>
              <a:t> </a:t>
            </a:r>
            <a:r>
              <a:rPr lang="tr-TR" sz="4000" b="1" dirty="0" err="1"/>
              <a:t>HaplotypeCaller</a:t>
            </a:r>
            <a:r>
              <a:rPr lang="tr-TR" sz="4000" b="1" dirty="0"/>
              <a:t> </a:t>
            </a:r>
            <a:r>
              <a:rPr lang="tr-TR" sz="4000" b="1" dirty="0" err="1"/>
              <a:t>assembly</a:t>
            </a:r>
            <a:r>
              <a:rPr lang="tr-TR" sz="4000" b="1" dirty="0"/>
              <a:t> </a:t>
            </a:r>
            <a:r>
              <a:rPr lang="tr-TR" sz="4000" b="1" dirty="0" err="1"/>
              <a:t>graph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8DC85-20E1-5807-B28A-EF5FA697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5961888" cy="474891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reference is always a path in the graph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add paths to the graph corresponding to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reads in the active region: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–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– Note: a complete path through the graph is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considered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a “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haplotype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”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keep counts on the “edges” (arrows)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corresponding to how many of the reads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passed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through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4 x A-C-T-</a:t>
            </a:r>
            <a:r>
              <a:rPr lang="tr-TR" sz="2400" b="0" i="0" u="none" strike="noStrike" baseline="0" dirty="0">
                <a:solidFill>
                  <a:srgbClr val="0D0D0D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3 x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E6EAD0-8190-344A-FC40-EBFB17B1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" y="2210052"/>
            <a:ext cx="4944116" cy="3550668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0A9CA7B-6FE4-97EB-665B-2316C047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824E87-1802-D64E-0ED2-FDF52E8F5B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8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5F7BCE-2FE6-7E03-36CF-789D243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Score each of the haplotypes using an </a:t>
            </a:r>
            <a:r>
              <a:rPr lang="tr-TR" sz="4000" b="1" dirty="0" err="1"/>
              <a:t>pair</a:t>
            </a:r>
            <a:r>
              <a:rPr lang="en-US" sz="4000" b="1" dirty="0"/>
              <a:t>HMM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0FB96-A772-B317-C75C-39CB33BF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046720" cy="2980945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For each read in the active region, consider its support for each of the haplotypes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and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score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those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likelihoods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4 possible haplotypes from graph:</a:t>
            </a:r>
          </a:p>
          <a:p>
            <a:pPr marL="0" indent="0" algn="l">
              <a:buNone/>
            </a:pPr>
            <a:r>
              <a:rPr lang="tr-TR" sz="2400" dirty="0">
                <a:solidFill>
                  <a:srgbClr val="000000"/>
                </a:solidFill>
              </a:rPr>
              <a:t>  1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</a:t>
            </a:r>
          </a:p>
          <a:p>
            <a:pPr marL="0" indent="0" algn="l">
              <a:buNone/>
            </a:pPr>
            <a:r>
              <a:rPr lang="tr-TR" sz="2400" dirty="0">
                <a:solidFill>
                  <a:srgbClr val="000000"/>
                </a:solidFill>
              </a:rPr>
              <a:t>  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3)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4)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3 reads: 1)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</a:t>
            </a:r>
            <a:endParaRPr lang="tr-TR" sz="360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46F3D43-9ACC-9693-F246-7DF3567C30C7}"/>
              </a:ext>
            </a:extLst>
          </p:cNvPr>
          <p:cNvGrpSpPr/>
          <p:nvPr/>
        </p:nvGrpSpPr>
        <p:grpSpPr>
          <a:xfrm>
            <a:off x="206076" y="1977171"/>
            <a:ext cx="7150608" cy="1067887"/>
            <a:chOff x="206076" y="1977171"/>
            <a:chExt cx="7150608" cy="106788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C66847CE-9DA1-F8D8-A966-DB9D82DC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6" y="1977171"/>
              <a:ext cx="7150608" cy="1067887"/>
            </a:xfrm>
            <a:prstGeom prst="rect">
              <a:avLst/>
            </a:prstGeom>
          </p:spPr>
        </p:pic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71BA4D59-B518-1883-F8A5-5D5D02513A99}"/>
                </a:ext>
              </a:extLst>
            </p:cNvPr>
            <p:cNvSpPr/>
            <p:nvPr/>
          </p:nvSpPr>
          <p:spPr>
            <a:xfrm>
              <a:off x="2212848" y="1977171"/>
              <a:ext cx="576072" cy="10037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C0CFFF45-C257-A9BD-FC85-BFA61C669F83}"/>
              </a:ext>
            </a:extLst>
          </p:cNvPr>
          <p:cNvGrpSpPr/>
          <p:nvPr/>
        </p:nvGrpSpPr>
        <p:grpSpPr>
          <a:xfrm>
            <a:off x="7633131" y="1387678"/>
            <a:ext cx="3720669" cy="1368529"/>
            <a:chOff x="1390650" y="3727989"/>
            <a:chExt cx="5987664" cy="2202371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FB678A7A-9BAE-D423-068B-BFDB8F7B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336" y="3727989"/>
              <a:ext cx="5745978" cy="2202371"/>
            </a:xfrm>
            <a:prstGeom prst="rect">
              <a:avLst/>
            </a:prstGeom>
          </p:spPr>
        </p:pic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64FC2A03-512B-56CA-27DD-ECFFEC04B202}"/>
                </a:ext>
              </a:extLst>
            </p:cNvPr>
            <p:cNvSpPr/>
            <p:nvPr/>
          </p:nvSpPr>
          <p:spPr>
            <a:xfrm>
              <a:off x="1390650" y="3905668"/>
              <a:ext cx="1038225" cy="54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07B9F69A-3EA9-B868-C9BE-AE188C02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895" y="3183179"/>
            <a:ext cx="2824171" cy="1521976"/>
          </a:xfrm>
          <a:prstGeom prst="rect">
            <a:avLst/>
          </a:prstGeom>
        </p:spPr>
      </p:pic>
      <p:sp>
        <p:nvSpPr>
          <p:cNvPr id="19" name="Ok: Aşağı 18">
            <a:extLst>
              <a:ext uri="{FF2B5EF4-FFF2-40B4-BE49-F238E27FC236}">
                <a16:creationId xmlns:a16="http://schemas.microsoft.com/office/drawing/2014/main" id="{9C80B9BF-9371-CDC3-CFF2-090415EF3BD2}"/>
              </a:ext>
            </a:extLst>
          </p:cNvPr>
          <p:cNvSpPr/>
          <p:nvPr/>
        </p:nvSpPr>
        <p:spPr>
          <a:xfrm>
            <a:off x="9800300" y="2801664"/>
            <a:ext cx="357704" cy="3616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A4B943B-D845-AD22-41EB-7F8693B9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E88213-8EC5-FD63-B39B-37BAF4ECD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0DDE28C-57A9-0A1C-17D0-F41B0799B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474" y="5132127"/>
            <a:ext cx="1714649" cy="1524132"/>
          </a:xfrm>
          <a:prstGeom prst="rect">
            <a:avLst/>
          </a:prstGeom>
        </p:spPr>
      </p:pic>
      <p:sp>
        <p:nvSpPr>
          <p:cNvPr id="8" name="Ok: Aşağı 7">
            <a:extLst>
              <a:ext uri="{FF2B5EF4-FFF2-40B4-BE49-F238E27FC236}">
                <a16:creationId xmlns:a16="http://schemas.microsoft.com/office/drawing/2014/main" id="{DAE63B3F-77A7-1952-2F9B-46D3A7CE2CB4}"/>
              </a:ext>
            </a:extLst>
          </p:cNvPr>
          <p:cNvSpPr/>
          <p:nvPr/>
        </p:nvSpPr>
        <p:spPr>
          <a:xfrm>
            <a:off x="9787536" y="4705155"/>
            <a:ext cx="383231" cy="3874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905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531874"/>
            <a:ext cx="1562100" cy="508000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F4F23FCA-D16D-76A4-FF68-C45A2F31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3DC28B3-CE2C-0704-5E4A-06023B503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845"/>
            <a:ext cx="10515600" cy="1325563"/>
          </a:xfrm>
        </p:spPr>
        <p:txBody>
          <a:bodyPr/>
          <a:lstStyle/>
          <a:p>
            <a:r>
              <a:rPr lang="en-US" b="1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F31F50E-B5AB-888F-05CD-ED4FE347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1F40AB0-E261-ED87-D3DF-3C0AB14F6F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EBFF96C4-D437-C8EE-D6C4-4E681A9F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B81316-50D6-EDB1-9D7F-93E7A8F24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679616" y="1069848"/>
            <a:ext cx="3684566" cy="5148328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13F25E5E-4B3B-1C0B-AD9E-D5BB4801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D6B2016-787C-D2D7-7F2A-4235BFAFD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989"/>
            <a:ext cx="10515600" cy="1325563"/>
          </a:xfrm>
        </p:spPr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FBA5693A-9389-BF64-B31E-C63B31D1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C2788D-2068-7605-2537-4B5E1AB8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  <p:pic>
        <p:nvPicPr>
          <p:cNvPr id="7" name="Picture 2" descr="EJP RD – European Joint Programme on Rare Diseases">
            <a:extLst>
              <a:ext uri="{FF2B5EF4-FFF2-40B4-BE49-F238E27FC236}">
                <a16:creationId xmlns:a16="http://schemas.microsoft.com/office/drawing/2014/main" id="{62D8A9A6-6977-D27F-DFF2-8101461E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9E9BA11-3FA7-158B-1852-5112469A44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139CDC8-D898-92F0-A052-755C183E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B0D2D70-E372-5E0E-1037-4E827FE3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742</Words>
  <Application>Microsoft Office PowerPoint</Application>
  <PresentationFormat>Geniş ekran</PresentationFormat>
  <Paragraphs>92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Whole Exome Sequencing Processing</vt:lpstr>
      <vt:lpstr>Our Goal</vt:lpstr>
      <vt:lpstr>Genome Analysis Toolkit</vt:lpstr>
      <vt:lpstr>Where to get help</vt:lpstr>
      <vt:lpstr>Current Best Practices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Mark Duplicates</vt:lpstr>
      <vt:lpstr>Mark Duplicates</vt:lpstr>
      <vt:lpstr>Mark Duplicates</vt:lpstr>
      <vt:lpstr>Mark Duplicates</vt:lpstr>
      <vt:lpstr>Base Quality Score Recalibration</vt:lpstr>
      <vt:lpstr>Base Quality Score Recalibration</vt:lpstr>
      <vt:lpstr>Variant Discovery</vt:lpstr>
      <vt:lpstr>HaplotypeCaller</vt:lpstr>
      <vt:lpstr>Identify ActiveRegions</vt:lpstr>
      <vt:lpstr>Assemble plausible haplotypes</vt:lpstr>
      <vt:lpstr>Example HaplotypeCaller assembly graph</vt:lpstr>
      <vt:lpstr>Score each of the haplotypes using an pairHMM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287</cp:revision>
  <dcterms:created xsi:type="dcterms:W3CDTF">2018-02-28T17:15:16Z</dcterms:created>
  <dcterms:modified xsi:type="dcterms:W3CDTF">2023-09-19T13:55:11Z</dcterms:modified>
</cp:coreProperties>
</file>